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TT Interphases" charset="1" panose="02000503020000020004"/>
      <p:regular r:id="rId19"/>
    </p:embeddedFont>
    <p:embeddedFont>
      <p:font typeface="Cooper BT Light" charset="1" panose="0208050304030B020404"/>
      <p:regular r:id="rId20"/>
    </p:embeddedFont>
    <p:embeddedFont>
      <p:font typeface="TT Interphases Bold" charset="1" panose="02000803060000020004"/>
      <p:regular r:id="rId21"/>
    </p:embeddedFont>
    <p:embeddedFont>
      <p:font typeface="Cooper BT Medium" charset="1" panose="0208060305030B0204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png>
</file>

<file path=ppt/media/image25.sv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jpe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20.jpe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267700" cy="10287000"/>
            <a:chOff x="0" y="0"/>
            <a:chExt cx="217750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7750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177501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3F7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296400" y="666750"/>
            <a:ext cx="8324850" cy="5398824"/>
            <a:chOff x="0" y="0"/>
            <a:chExt cx="11099800" cy="719843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6680272"/>
              <a:ext cx="11099800" cy="5181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19"/>
                </a:lnSpc>
              </a:pPr>
              <a:r>
                <a:rPr lang="en-US" sz="2399" spc="-47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Using Azure Stream Analytics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28600"/>
              <a:ext cx="11099800" cy="59901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11499"/>
                </a:lnSpc>
              </a:pPr>
              <a:r>
                <a:rPr lang="en-US" sz="11499" spc="-229">
                  <a:solidFill>
                    <a:srgbClr val="003F7D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Real-Time Traffic Analytics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296400" y="8267659"/>
            <a:ext cx="8324850" cy="1352591"/>
            <a:chOff x="0" y="0"/>
            <a:chExt cx="11099800" cy="180345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268784"/>
              <a:ext cx="11099800" cy="53467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</a:pPr>
              <a:r>
                <a:rPr lang="en-US" sz="2400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Data Engineers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19050"/>
              <a:ext cx="11099800" cy="11908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40"/>
                </a:lnSpc>
              </a:pPr>
              <a:r>
                <a:rPr lang="en-US" b="true" sz="2800">
                  <a:solidFill>
                    <a:srgbClr val="115293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Mariam Zakria - Gehad Helmy - Amr Khaled - youssef Abdelrahman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66750" y="666750"/>
            <a:ext cx="6886575" cy="8953500"/>
            <a:chOff x="0" y="0"/>
            <a:chExt cx="812800" cy="105675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1056752"/>
            </a:xfrm>
            <a:custGeom>
              <a:avLst/>
              <a:gdLst/>
              <a:ahLst/>
              <a:cxnLst/>
              <a:rect r="r" b="b" t="t" l="l"/>
              <a:pathLst>
                <a:path h="1056752" w="812800">
                  <a:moveTo>
                    <a:pt x="44968" y="0"/>
                  </a:moveTo>
                  <a:lnTo>
                    <a:pt x="767832" y="0"/>
                  </a:lnTo>
                  <a:cubicBezTo>
                    <a:pt x="779758" y="0"/>
                    <a:pt x="791196" y="4738"/>
                    <a:pt x="799629" y="13171"/>
                  </a:cubicBezTo>
                  <a:cubicBezTo>
                    <a:pt x="808062" y="21604"/>
                    <a:pt x="812800" y="33042"/>
                    <a:pt x="812800" y="44968"/>
                  </a:cubicBezTo>
                  <a:lnTo>
                    <a:pt x="812800" y="1011784"/>
                  </a:lnTo>
                  <a:cubicBezTo>
                    <a:pt x="812800" y="1023711"/>
                    <a:pt x="808062" y="1035148"/>
                    <a:pt x="799629" y="1043582"/>
                  </a:cubicBezTo>
                  <a:cubicBezTo>
                    <a:pt x="791196" y="1052015"/>
                    <a:pt x="779758" y="1056752"/>
                    <a:pt x="767832" y="1056752"/>
                  </a:cubicBezTo>
                  <a:lnTo>
                    <a:pt x="44968" y="1056752"/>
                  </a:lnTo>
                  <a:cubicBezTo>
                    <a:pt x="33042" y="1056752"/>
                    <a:pt x="21604" y="1052015"/>
                    <a:pt x="13171" y="1043582"/>
                  </a:cubicBezTo>
                  <a:cubicBezTo>
                    <a:pt x="4738" y="1035148"/>
                    <a:pt x="0" y="1023711"/>
                    <a:pt x="0" y="1011784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71" r="0" b="-271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F7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3352800"/>
            <a:ext cx="8324850" cy="5113020"/>
            <a:chOff x="0" y="0"/>
            <a:chExt cx="11099800" cy="681736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4737100"/>
              <a:ext cx="11099800" cy="20802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sz="2400" spc="-48" strike="noStrike" u="none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The Automated Email Alert System enhances real-time traffic management by sending critical notifications through email, ensuring timely responses to congestion, accidents, and other anomalies detected in traffic data.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80975"/>
              <a:ext cx="11099800" cy="33411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500"/>
                </a:lnSpc>
                <a:spcBef>
                  <a:spcPct val="0"/>
                </a:spcBef>
              </a:pPr>
              <a:r>
                <a:rPr lang="en-US" sz="9500" spc="-190" strike="noStrike" u="none">
                  <a:solidFill>
                    <a:srgbClr val="003F7D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Automated Email Alerts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543300"/>
              <a:ext cx="11099800" cy="5181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b="true" sz="2400" spc="-48" strike="noStrike" u="none">
                  <a:solidFill>
                    <a:srgbClr val="115293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Efficient notification system for critical alerts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8267700" cy="10287000"/>
            <a:chOff x="0" y="0"/>
            <a:chExt cx="2177501" cy="270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7750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177501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3F7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66750" y="5524049"/>
            <a:ext cx="6886575" cy="4096201"/>
            <a:chOff x="0" y="0"/>
            <a:chExt cx="1366488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66488" cy="812800"/>
            </a:xfrm>
            <a:custGeom>
              <a:avLst/>
              <a:gdLst/>
              <a:ahLst/>
              <a:cxnLst/>
              <a:rect r="r" b="b" t="t" l="l"/>
              <a:pathLst>
                <a:path h="812800" w="1366488">
                  <a:moveTo>
                    <a:pt x="44968" y="0"/>
                  </a:moveTo>
                  <a:lnTo>
                    <a:pt x="1321519" y="0"/>
                  </a:lnTo>
                  <a:cubicBezTo>
                    <a:pt x="1333446" y="0"/>
                    <a:pt x="1344884" y="4738"/>
                    <a:pt x="1353317" y="13171"/>
                  </a:cubicBezTo>
                  <a:cubicBezTo>
                    <a:pt x="1361750" y="21604"/>
                    <a:pt x="1366488" y="33042"/>
                    <a:pt x="1366488" y="44968"/>
                  </a:cubicBezTo>
                  <a:lnTo>
                    <a:pt x="1366488" y="767832"/>
                  </a:lnTo>
                  <a:cubicBezTo>
                    <a:pt x="1366488" y="779758"/>
                    <a:pt x="1361750" y="791196"/>
                    <a:pt x="1353317" y="799629"/>
                  </a:cubicBezTo>
                  <a:cubicBezTo>
                    <a:pt x="1344884" y="808062"/>
                    <a:pt x="1333446" y="812800"/>
                    <a:pt x="1321519" y="812800"/>
                  </a:cubicBezTo>
                  <a:lnTo>
                    <a:pt x="44968" y="812800"/>
                  </a:lnTo>
                  <a:cubicBezTo>
                    <a:pt x="33042" y="812800"/>
                    <a:pt x="21604" y="808062"/>
                    <a:pt x="13171" y="799629"/>
                  </a:cubicBezTo>
                  <a:cubicBezTo>
                    <a:pt x="4738" y="791196"/>
                    <a:pt x="0" y="779758"/>
                    <a:pt x="0" y="767832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l="-89" t="0" r="-89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666750" y="666750"/>
            <a:ext cx="6886575" cy="4094128"/>
            <a:chOff x="0" y="0"/>
            <a:chExt cx="136718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67180" cy="812800"/>
            </a:xfrm>
            <a:custGeom>
              <a:avLst/>
              <a:gdLst/>
              <a:ahLst/>
              <a:cxnLst/>
              <a:rect r="r" b="b" t="t" l="l"/>
              <a:pathLst>
                <a:path h="812800" w="1367180">
                  <a:moveTo>
                    <a:pt x="44968" y="0"/>
                  </a:moveTo>
                  <a:lnTo>
                    <a:pt x="1322211" y="0"/>
                  </a:lnTo>
                  <a:cubicBezTo>
                    <a:pt x="1334138" y="0"/>
                    <a:pt x="1345576" y="4738"/>
                    <a:pt x="1354009" y="13171"/>
                  </a:cubicBezTo>
                  <a:cubicBezTo>
                    <a:pt x="1362442" y="21604"/>
                    <a:pt x="1367180" y="33042"/>
                    <a:pt x="1367180" y="44968"/>
                  </a:cubicBezTo>
                  <a:lnTo>
                    <a:pt x="1367180" y="767832"/>
                  </a:lnTo>
                  <a:cubicBezTo>
                    <a:pt x="1367180" y="779758"/>
                    <a:pt x="1362442" y="791196"/>
                    <a:pt x="1354009" y="799629"/>
                  </a:cubicBezTo>
                  <a:cubicBezTo>
                    <a:pt x="1345576" y="808062"/>
                    <a:pt x="1334138" y="812800"/>
                    <a:pt x="1322211" y="812800"/>
                  </a:cubicBezTo>
                  <a:lnTo>
                    <a:pt x="44968" y="812800"/>
                  </a:lnTo>
                  <a:cubicBezTo>
                    <a:pt x="33042" y="812800"/>
                    <a:pt x="21604" y="808062"/>
                    <a:pt x="13171" y="799629"/>
                  </a:cubicBezTo>
                  <a:cubicBezTo>
                    <a:pt x="4738" y="791196"/>
                    <a:pt x="0" y="779758"/>
                    <a:pt x="0" y="767832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3"/>
              <a:stretch>
                <a:fillRect l="-63" t="0" r="-63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-5400000">
            <a:off x="1081088" y="8910179"/>
            <a:ext cx="1438275" cy="1315368"/>
          </a:xfrm>
          <a:custGeom>
            <a:avLst/>
            <a:gdLst/>
            <a:ahLst/>
            <a:cxnLst/>
            <a:rect r="r" b="b" t="t" l="l"/>
            <a:pathLst>
              <a:path h="1315368" w="1438275">
                <a:moveTo>
                  <a:pt x="0" y="0"/>
                </a:moveTo>
                <a:lnTo>
                  <a:pt x="1438275" y="0"/>
                </a:lnTo>
                <a:lnTo>
                  <a:pt x="1438275" y="1315367"/>
                </a:lnTo>
                <a:lnTo>
                  <a:pt x="0" y="13153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3352800"/>
            <a:ext cx="8324850" cy="3827145"/>
            <a:chOff x="0" y="0"/>
            <a:chExt cx="11099800" cy="510286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3543300"/>
              <a:ext cx="11099800" cy="15595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</a:pPr>
              <a:r>
                <a:rPr lang="en-US" sz="2400" spc="-48" strike="noStrike" u="none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This architecture diagram provides a </a:t>
              </a:r>
              <a:r>
                <a:rPr lang="en-US" b="true" sz="2400" spc="-48" strike="noStrike" u="none">
                  <a:solidFill>
                    <a:srgbClr val="003F7D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comprehensive view</a:t>
              </a:r>
              <a:r>
                <a:rPr lang="en-US" sz="2400" spc="-48" strike="noStrike" u="none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of our end-to-end traffic analytics system, illustrating data flow from simulation to real-time analytics and alerting mechanisms.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80975"/>
              <a:ext cx="11099800" cy="33411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500"/>
                </a:lnSpc>
                <a:spcBef>
                  <a:spcPct val="0"/>
                </a:spcBef>
              </a:pPr>
              <a:r>
                <a:rPr lang="en-US" sz="9500" spc="-190" strike="noStrike" u="none">
                  <a:solidFill>
                    <a:srgbClr val="003F7D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System Architecture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8267700" cy="10287000"/>
            <a:chOff x="0" y="0"/>
            <a:chExt cx="2177501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7750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177501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3F7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6750" y="666750"/>
            <a:ext cx="6886575" cy="8953500"/>
            <a:chOff x="0" y="0"/>
            <a:chExt cx="812800" cy="10567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1056752"/>
            </a:xfrm>
            <a:custGeom>
              <a:avLst/>
              <a:gdLst/>
              <a:ahLst/>
              <a:cxnLst/>
              <a:rect r="r" b="b" t="t" l="l"/>
              <a:pathLst>
                <a:path h="1056752" w="812800">
                  <a:moveTo>
                    <a:pt x="44968" y="0"/>
                  </a:moveTo>
                  <a:lnTo>
                    <a:pt x="767832" y="0"/>
                  </a:lnTo>
                  <a:cubicBezTo>
                    <a:pt x="779758" y="0"/>
                    <a:pt x="791196" y="4738"/>
                    <a:pt x="799629" y="13171"/>
                  </a:cubicBezTo>
                  <a:cubicBezTo>
                    <a:pt x="808062" y="21604"/>
                    <a:pt x="812800" y="33042"/>
                    <a:pt x="812800" y="44968"/>
                  </a:cubicBezTo>
                  <a:lnTo>
                    <a:pt x="812800" y="1011784"/>
                  </a:lnTo>
                  <a:cubicBezTo>
                    <a:pt x="812800" y="1023711"/>
                    <a:pt x="808062" y="1035148"/>
                    <a:pt x="799629" y="1043582"/>
                  </a:cubicBezTo>
                  <a:cubicBezTo>
                    <a:pt x="791196" y="1052015"/>
                    <a:pt x="779758" y="1056752"/>
                    <a:pt x="767832" y="1056752"/>
                  </a:cubicBezTo>
                  <a:lnTo>
                    <a:pt x="44968" y="1056752"/>
                  </a:lnTo>
                  <a:cubicBezTo>
                    <a:pt x="33042" y="1056752"/>
                    <a:pt x="21604" y="1052015"/>
                    <a:pt x="13171" y="1043582"/>
                  </a:cubicBezTo>
                  <a:cubicBezTo>
                    <a:pt x="4738" y="1035148"/>
                    <a:pt x="0" y="1023711"/>
                    <a:pt x="0" y="1011784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71" r="0" b="-271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-10800000">
            <a:off x="6115050" y="8971632"/>
            <a:ext cx="1438275" cy="1315368"/>
          </a:xfrm>
          <a:custGeom>
            <a:avLst/>
            <a:gdLst/>
            <a:ahLst/>
            <a:cxnLst/>
            <a:rect r="r" b="b" t="t" l="l"/>
            <a:pathLst>
              <a:path h="1315368" w="1438275">
                <a:moveTo>
                  <a:pt x="0" y="0"/>
                </a:moveTo>
                <a:lnTo>
                  <a:pt x="1438275" y="0"/>
                </a:lnTo>
                <a:lnTo>
                  <a:pt x="1438275" y="1315368"/>
                </a:lnTo>
                <a:lnTo>
                  <a:pt x="0" y="131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F7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298888" y="6666563"/>
            <a:ext cx="5346429" cy="2953687"/>
            <a:chOff x="0" y="0"/>
            <a:chExt cx="1408113" cy="7779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08113" cy="777926"/>
            </a:xfrm>
            <a:custGeom>
              <a:avLst/>
              <a:gdLst/>
              <a:ahLst/>
              <a:cxnLst/>
              <a:rect r="r" b="b" t="t" l="l"/>
              <a:pathLst>
                <a:path h="777926" w="1408113">
                  <a:moveTo>
                    <a:pt x="57922" y="0"/>
                  </a:moveTo>
                  <a:lnTo>
                    <a:pt x="1350191" y="0"/>
                  </a:lnTo>
                  <a:cubicBezTo>
                    <a:pt x="1382180" y="0"/>
                    <a:pt x="1408113" y="25933"/>
                    <a:pt x="1408113" y="57922"/>
                  </a:cubicBezTo>
                  <a:lnTo>
                    <a:pt x="1408113" y="720004"/>
                  </a:lnTo>
                  <a:cubicBezTo>
                    <a:pt x="1408113" y="751993"/>
                    <a:pt x="1382180" y="777926"/>
                    <a:pt x="1350191" y="777926"/>
                  </a:cubicBezTo>
                  <a:lnTo>
                    <a:pt x="57922" y="777926"/>
                  </a:lnTo>
                  <a:cubicBezTo>
                    <a:pt x="25933" y="777926"/>
                    <a:pt x="0" y="751993"/>
                    <a:pt x="0" y="720004"/>
                  </a:cubicBezTo>
                  <a:lnTo>
                    <a:pt x="0" y="57922"/>
                  </a:lnTo>
                  <a:cubicBezTo>
                    <a:pt x="0" y="25933"/>
                    <a:pt x="25933" y="0"/>
                    <a:pt x="57922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40811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431296" y="6666563"/>
            <a:ext cx="5448300" cy="2953687"/>
            <a:chOff x="0" y="0"/>
            <a:chExt cx="1434943" cy="7779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197016" y="3352800"/>
            <a:ext cx="5448300" cy="2953687"/>
            <a:chOff x="0" y="0"/>
            <a:chExt cx="1434943" cy="77792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431296" y="3352800"/>
            <a:ext cx="5448300" cy="2953687"/>
            <a:chOff x="0" y="0"/>
            <a:chExt cx="1434943" cy="77792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66750" y="3352800"/>
            <a:ext cx="5448300" cy="2953687"/>
            <a:chOff x="0" y="0"/>
            <a:chExt cx="1434943" cy="7779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42396" y="3751897"/>
            <a:ext cx="46952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 </a:t>
            </a: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I</a:t>
            </a: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ntegrating</a:t>
            </a: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 </a:t>
            </a: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with MOVES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44109" y="4371404"/>
            <a:ext cx="4693581" cy="190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8444" indent="-254222" lvl="1">
              <a:lnSpc>
                <a:spcPts val="3061"/>
              </a:lnSpc>
              <a:spcBef>
                <a:spcPct val="0"/>
              </a:spcBef>
              <a:buFont typeface="Arial"/>
              <a:buChar char="•"/>
            </a:pPr>
            <a:r>
              <a:rPr lang="en-US" sz="2354" spc="-47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Rea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l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-ti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raff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→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in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st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an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missions (CO₂,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NOx, PM2.5)</a:t>
            </a:r>
          </a:p>
          <a:p>
            <a:pPr algn="l" marL="508444" indent="-254222" lvl="1">
              <a:lnSpc>
                <a:spcPts val="3061"/>
              </a:lnSpc>
              <a:spcBef>
                <a:spcPct val="0"/>
              </a:spcBef>
              <a:buFont typeface="Arial"/>
              <a:buChar char="•"/>
            </a:pP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dent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ify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p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ollu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tion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hots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pot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&amp;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edu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co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nge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stio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</a:t>
            </a:r>
          </a:p>
          <a:p>
            <a:pPr algn="l" marL="0" indent="0" lvl="0">
              <a:lnSpc>
                <a:spcPts val="3061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6780346" y="6801787"/>
            <a:ext cx="2806242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Smart Scaling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780346" y="7917855"/>
            <a:ext cx="4556127" cy="114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61"/>
              </a:lnSpc>
              <a:spcBef>
                <a:spcPct val="0"/>
              </a:spcBef>
            </a:pP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Scaling the system to </a:t>
            </a:r>
            <a:r>
              <a:rPr lang="en-US" b="true" sz="2354" spc="-47" strike="noStrike" u="none">
                <a:solidFill>
                  <a:srgbClr val="003F7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support smart cities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and integrated urban planning.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780346" y="4561904"/>
            <a:ext cx="4751374" cy="1522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8444" indent="-254222" lvl="1">
              <a:lnSpc>
                <a:spcPts val="3061"/>
              </a:lnSpc>
              <a:spcBef>
                <a:spcPct val="0"/>
              </a:spcBef>
              <a:buFont typeface="Arial"/>
              <a:buChar char="•"/>
            </a:pPr>
            <a:r>
              <a:rPr lang="en-US" sz="2354" spc="-47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Bu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il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 em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ss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io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ns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databa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se</a:t>
            </a:r>
          </a:p>
          <a:p>
            <a:pPr algn="l" marL="508444" indent="-254222" lvl="1">
              <a:lnSpc>
                <a:spcPts val="3061"/>
              </a:lnSpc>
              <a:spcBef>
                <a:spcPct val="0"/>
              </a:spcBef>
              <a:buFont typeface="Arial"/>
              <a:buChar char="•"/>
            </a:pP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b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le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sm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-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ci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ty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&amp;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g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r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tra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nsport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pla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n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g</a:t>
            </a:r>
          </a:p>
          <a:p>
            <a:pPr algn="l" marL="0" indent="0" lvl="0">
              <a:lnSpc>
                <a:spcPts val="3061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6786025" y="3772852"/>
            <a:ext cx="47456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S</a:t>
            </a: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upp</a:t>
            </a: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or</a:t>
            </a: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ting Egypt’</a:t>
            </a: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s</a:t>
            </a: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 Vision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546346" y="7917855"/>
            <a:ext cx="4562675" cy="114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61"/>
              </a:lnSpc>
              <a:spcBef>
                <a:spcPct val="0"/>
              </a:spcBef>
            </a:pP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Fostering community engagement to </a:t>
            </a:r>
            <a:r>
              <a:rPr lang="en-US" b="true" sz="2354" spc="-47" strike="noStrike" u="none">
                <a:solidFill>
                  <a:srgbClr val="003F7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raise awareness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about traffic safety and analytics.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546346" y="6917730"/>
            <a:ext cx="5093571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Community Outreach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574921" y="3751897"/>
            <a:ext cx="468437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Mobile App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546346" y="4752403"/>
            <a:ext cx="4712954" cy="1141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61"/>
              </a:lnSpc>
              <a:spcBef>
                <a:spcPct val="0"/>
              </a:spcBef>
            </a:pP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Developing a mobile app for </a:t>
            </a:r>
            <a:r>
              <a:rPr lang="en-US" b="true" sz="2354" spc="-47" strike="noStrike" u="none">
                <a:solidFill>
                  <a:srgbClr val="003F7D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user engagement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and live traffic updates.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105025" y="838200"/>
            <a:ext cx="14077950" cy="1120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99"/>
              </a:lnSpc>
              <a:spcBef>
                <a:spcPct val="0"/>
              </a:spcBef>
            </a:pPr>
            <a:r>
              <a:rPr lang="en-US" sz="8499" spc="-169" strike="noStrike" u="none">
                <a:solidFill>
                  <a:srgbClr val="003F7D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Future Development Ideas</a:t>
            </a:r>
          </a:p>
        </p:txBody>
      </p:sp>
      <p:sp>
        <p:nvSpPr>
          <p:cNvPr name="Freeform 28" id="28"/>
          <p:cNvSpPr/>
          <p:nvPr/>
        </p:nvSpPr>
        <p:spPr>
          <a:xfrm flipH="true" flipV="false" rot="0">
            <a:off x="16850868" y="692349"/>
            <a:ext cx="1876083" cy="1497455"/>
          </a:xfrm>
          <a:custGeom>
            <a:avLst/>
            <a:gdLst/>
            <a:ahLst/>
            <a:cxnLst/>
            <a:rect r="r" b="b" t="t" l="l"/>
            <a:pathLst>
              <a:path h="1497455" w="1876083">
                <a:moveTo>
                  <a:pt x="1876083" y="0"/>
                </a:moveTo>
                <a:lnTo>
                  <a:pt x="0" y="0"/>
                </a:lnTo>
                <a:lnTo>
                  <a:pt x="0" y="1497455"/>
                </a:lnTo>
                <a:lnTo>
                  <a:pt x="1876083" y="1497455"/>
                </a:lnTo>
                <a:lnTo>
                  <a:pt x="187608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29" id="29"/>
          <p:cNvGrpSpPr/>
          <p:nvPr/>
        </p:nvGrpSpPr>
        <p:grpSpPr>
          <a:xfrm rot="0">
            <a:off x="666750" y="6666563"/>
            <a:ext cx="5448300" cy="2953687"/>
            <a:chOff x="0" y="0"/>
            <a:chExt cx="1434943" cy="777926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31" id="31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1069252" y="6917730"/>
            <a:ext cx="46952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  <a:spcBef>
                <a:spcPct val="0"/>
              </a:spcBef>
            </a:pPr>
            <a:r>
              <a:rPr lang="en-US" sz="3000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 COP27 Alig</a:t>
            </a: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nment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028700" y="7716583"/>
            <a:ext cx="4693581" cy="1903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8444" indent="-254222" lvl="1">
              <a:lnSpc>
                <a:spcPts val="3061"/>
              </a:lnSpc>
              <a:spcBef>
                <a:spcPct val="0"/>
              </a:spcBef>
              <a:buFont typeface="Arial"/>
              <a:buChar char="•"/>
            </a:pPr>
            <a:r>
              <a:rPr lang="en-US" sz="2354" spc="-47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Pro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mote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sus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tainable c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it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&amp;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co-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ob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l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ty</a:t>
            </a:r>
          </a:p>
          <a:p>
            <a:pPr algn="l" marL="508444" indent="-254222" lvl="1">
              <a:lnSpc>
                <a:spcPts val="3061"/>
              </a:lnSpc>
              <a:spcBef>
                <a:spcPct val="0"/>
              </a:spcBef>
              <a:buFont typeface="Arial"/>
              <a:buChar char="•"/>
            </a:pP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Pr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vide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live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d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a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f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or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l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ma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te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dec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</a:t>
            </a:r>
            <a:r>
              <a:rPr lang="en-US" sz="2354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sions</a:t>
            </a:r>
          </a:p>
          <a:p>
            <a:pPr algn="l" marL="0" indent="0" lvl="0">
              <a:lnSpc>
                <a:spcPts val="306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1300024"/>
            <a:ext cx="9763125" cy="3455836"/>
            <a:chOff x="0" y="0"/>
            <a:chExt cx="13017500" cy="460778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3048221"/>
              <a:ext cx="11099800" cy="15595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</a:pPr>
              <a:r>
                <a:rPr lang="en-US" sz="2400" spc="-48" strike="noStrike" u="none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We appreciate your attention and interest in our project on real-time traffic analytics. Please feel free to ask any questions or share your thoughts!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00025"/>
              <a:ext cx="13017500" cy="18277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999"/>
                </a:lnSpc>
                <a:spcBef>
                  <a:spcPct val="0"/>
                </a:spcBef>
              </a:pPr>
              <a:r>
                <a:rPr lang="en-US" sz="9999" spc="-199" strike="noStrike" u="none">
                  <a:solidFill>
                    <a:srgbClr val="003F7D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Thank You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428144" y="6607510"/>
            <a:ext cx="3459016" cy="4461104"/>
          </a:xfrm>
          <a:custGeom>
            <a:avLst/>
            <a:gdLst/>
            <a:ahLst/>
            <a:cxnLst/>
            <a:rect r="r" b="b" t="t" l="l"/>
            <a:pathLst>
              <a:path h="4461104" w="3459016">
                <a:moveTo>
                  <a:pt x="0" y="0"/>
                </a:moveTo>
                <a:lnTo>
                  <a:pt x="3459015" y="0"/>
                </a:lnTo>
                <a:lnTo>
                  <a:pt x="3459015" y="4461105"/>
                </a:lnTo>
                <a:lnTo>
                  <a:pt x="0" y="4461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F7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3352800"/>
            <a:ext cx="8324850" cy="2626995"/>
            <a:chOff x="0" y="0"/>
            <a:chExt cx="11099800" cy="350266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943100"/>
              <a:ext cx="11099800" cy="15595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</a:pPr>
              <a:r>
                <a:rPr lang="en-US" sz="2400" spc="-48" strike="noStrike" u="none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Our project focuses on </a:t>
              </a:r>
              <a:r>
                <a:rPr lang="en-US" b="true" sz="2400" spc="-48" strike="noStrike" u="none">
                  <a:solidFill>
                    <a:srgbClr val="003F7D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simulating traffic data</a:t>
              </a:r>
              <a:r>
                <a:rPr lang="en-US" sz="2400" spc="-48" strike="noStrike" u="none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and utilizing Azure services for real-time analytics, enabling effective monitoring and alerting in smart city environments.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80975"/>
              <a:ext cx="11099800" cy="17409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500"/>
                </a:lnSpc>
                <a:spcBef>
                  <a:spcPct val="0"/>
                </a:spcBef>
              </a:pPr>
              <a:r>
                <a:rPr lang="en-US" sz="9500" spc="-190" strike="noStrike" u="none">
                  <a:solidFill>
                    <a:srgbClr val="003F7D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Project Idea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0"/>
            <a:ext cx="8267700" cy="10287000"/>
            <a:chOff x="0" y="0"/>
            <a:chExt cx="2177501" cy="270933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7750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177501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3F7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6750" y="666750"/>
            <a:ext cx="6886575" cy="8953500"/>
            <a:chOff x="0" y="0"/>
            <a:chExt cx="812800" cy="10567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1056752"/>
            </a:xfrm>
            <a:custGeom>
              <a:avLst/>
              <a:gdLst/>
              <a:ahLst/>
              <a:cxnLst/>
              <a:rect r="r" b="b" t="t" l="l"/>
              <a:pathLst>
                <a:path h="1056752" w="812800">
                  <a:moveTo>
                    <a:pt x="44968" y="0"/>
                  </a:moveTo>
                  <a:lnTo>
                    <a:pt x="767832" y="0"/>
                  </a:lnTo>
                  <a:cubicBezTo>
                    <a:pt x="779758" y="0"/>
                    <a:pt x="791196" y="4738"/>
                    <a:pt x="799629" y="13171"/>
                  </a:cubicBezTo>
                  <a:cubicBezTo>
                    <a:pt x="808062" y="21604"/>
                    <a:pt x="812800" y="33042"/>
                    <a:pt x="812800" y="44968"/>
                  </a:cubicBezTo>
                  <a:lnTo>
                    <a:pt x="812800" y="1011784"/>
                  </a:lnTo>
                  <a:cubicBezTo>
                    <a:pt x="812800" y="1023711"/>
                    <a:pt x="808062" y="1035148"/>
                    <a:pt x="799629" y="1043582"/>
                  </a:cubicBezTo>
                  <a:cubicBezTo>
                    <a:pt x="791196" y="1052015"/>
                    <a:pt x="779758" y="1056752"/>
                    <a:pt x="767832" y="1056752"/>
                  </a:cubicBezTo>
                  <a:lnTo>
                    <a:pt x="44968" y="1056752"/>
                  </a:lnTo>
                  <a:cubicBezTo>
                    <a:pt x="33042" y="1056752"/>
                    <a:pt x="21604" y="1052015"/>
                    <a:pt x="13171" y="1043582"/>
                  </a:cubicBezTo>
                  <a:cubicBezTo>
                    <a:pt x="4738" y="1035148"/>
                    <a:pt x="0" y="1023711"/>
                    <a:pt x="0" y="1011784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71" r="0" b="-271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-10800000">
            <a:off x="6115050" y="8971632"/>
            <a:ext cx="1438275" cy="1315368"/>
          </a:xfrm>
          <a:custGeom>
            <a:avLst/>
            <a:gdLst/>
            <a:ahLst/>
            <a:cxnLst/>
            <a:rect r="r" b="b" t="t" l="l"/>
            <a:pathLst>
              <a:path h="1315368" w="1438275">
                <a:moveTo>
                  <a:pt x="0" y="0"/>
                </a:moveTo>
                <a:lnTo>
                  <a:pt x="1438275" y="0"/>
                </a:lnTo>
                <a:lnTo>
                  <a:pt x="1438275" y="1315368"/>
                </a:lnTo>
                <a:lnTo>
                  <a:pt x="0" y="131536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3352800"/>
            <a:ext cx="8324850" cy="3912870"/>
            <a:chOff x="0" y="0"/>
            <a:chExt cx="11099800" cy="521716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3136900"/>
              <a:ext cx="11099800" cy="20802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sz="2400" spc="-48" strike="noStrike" u="none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Our team consists of diverse professionals: Mariam focuses on simulation, Gehad handles data ingestion, Amr manages real-time analytics, and Youssef provides crucial support throughout Notifications and alerts.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80975"/>
              <a:ext cx="11099800" cy="17409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500"/>
                </a:lnSpc>
                <a:spcBef>
                  <a:spcPct val="0"/>
                </a:spcBef>
              </a:pPr>
              <a:r>
                <a:rPr lang="en-US" sz="9500" spc="-190" strike="noStrike" u="none">
                  <a:solidFill>
                    <a:srgbClr val="003F7D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Team Members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943100"/>
              <a:ext cx="11099800" cy="5181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b="true" sz="2400" spc="-48" strike="noStrike" u="none">
                  <a:solidFill>
                    <a:srgbClr val="115293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Roles and Contributions in the Project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8267700" cy="10287000"/>
            <a:chOff x="0" y="0"/>
            <a:chExt cx="2177501" cy="270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7750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177501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3F7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66750" y="5524049"/>
            <a:ext cx="6886575" cy="4096201"/>
            <a:chOff x="0" y="0"/>
            <a:chExt cx="1366488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66488" cy="812800"/>
            </a:xfrm>
            <a:custGeom>
              <a:avLst/>
              <a:gdLst/>
              <a:ahLst/>
              <a:cxnLst/>
              <a:rect r="r" b="b" t="t" l="l"/>
              <a:pathLst>
                <a:path h="812800" w="1366488">
                  <a:moveTo>
                    <a:pt x="44968" y="0"/>
                  </a:moveTo>
                  <a:lnTo>
                    <a:pt x="1321519" y="0"/>
                  </a:lnTo>
                  <a:cubicBezTo>
                    <a:pt x="1333446" y="0"/>
                    <a:pt x="1344884" y="4738"/>
                    <a:pt x="1353317" y="13171"/>
                  </a:cubicBezTo>
                  <a:cubicBezTo>
                    <a:pt x="1361750" y="21604"/>
                    <a:pt x="1366488" y="33042"/>
                    <a:pt x="1366488" y="44968"/>
                  </a:cubicBezTo>
                  <a:lnTo>
                    <a:pt x="1366488" y="767832"/>
                  </a:lnTo>
                  <a:cubicBezTo>
                    <a:pt x="1366488" y="779758"/>
                    <a:pt x="1361750" y="791196"/>
                    <a:pt x="1353317" y="799629"/>
                  </a:cubicBezTo>
                  <a:cubicBezTo>
                    <a:pt x="1344884" y="808062"/>
                    <a:pt x="1333446" y="812800"/>
                    <a:pt x="1321519" y="812800"/>
                  </a:cubicBezTo>
                  <a:lnTo>
                    <a:pt x="44968" y="812800"/>
                  </a:lnTo>
                  <a:cubicBezTo>
                    <a:pt x="33042" y="812800"/>
                    <a:pt x="21604" y="808062"/>
                    <a:pt x="13171" y="799629"/>
                  </a:cubicBezTo>
                  <a:cubicBezTo>
                    <a:pt x="4738" y="791196"/>
                    <a:pt x="0" y="779758"/>
                    <a:pt x="0" y="767832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l="-89" t="0" r="-89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666750" y="666750"/>
            <a:ext cx="6886575" cy="4094128"/>
            <a:chOff x="0" y="0"/>
            <a:chExt cx="136718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67180" cy="812800"/>
            </a:xfrm>
            <a:custGeom>
              <a:avLst/>
              <a:gdLst/>
              <a:ahLst/>
              <a:cxnLst/>
              <a:rect r="r" b="b" t="t" l="l"/>
              <a:pathLst>
                <a:path h="812800" w="1367180">
                  <a:moveTo>
                    <a:pt x="44968" y="0"/>
                  </a:moveTo>
                  <a:lnTo>
                    <a:pt x="1322211" y="0"/>
                  </a:lnTo>
                  <a:cubicBezTo>
                    <a:pt x="1334138" y="0"/>
                    <a:pt x="1345576" y="4738"/>
                    <a:pt x="1354009" y="13171"/>
                  </a:cubicBezTo>
                  <a:cubicBezTo>
                    <a:pt x="1362442" y="21604"/>
                    <a:pt x="1367180" y="33042"/>
                    <a:pt x="1367180" y="44968"/>
                  </a:cubicBezTo>
                  <a:lnTo>
                    <a:pt x="1367180" y="767832"/>
                  </a:lnTo>
                  <a:cubicBezTo>
                    <a:pt x="1367180" y="779758"/>
                    <a:pt x="1362442" y="791196"/>
                    <a:pt x="1354009" y="799629"/>
                  </a:cubicBezTo>
                  <a:cubicBezTo>
                    <a:pt x="1345576" y="808062"/>
                    <a:pt x="1334138" y="812800"/>
                    <a:pt x="1322211" y="812800"/>
                  </a:cubicBezTo>
                  <a:lnTo>
                    <a:pt x="44968" y="812800"/>
                  </a:lnTo>
                  <a:cubicBezTo>
                    <a:pt x="33042" y="812800"/>
                    <a:pt x="21604" y="808062"/>
                    <a:pt x="13171" y="799629"/>
                  </a:cubicBezTo>
                  <a:cubicBezTo>
                    <a:pt x="4738" y="791196"/>
                    <a:pt x="0" y="779758"/>
                    <a:pt x="0" y="767832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3"/>
              <a:stretch>
                <a:fillRect l="-63" t="0" r="-63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-5400000">
            <a:off x="1081088" y="8910179"/>
            <a:ext cx="1438275" cy="1315368"/>
          </a:xfrm>
          <a:custGeom>
            <a:avLst/>
            <a:gdLst/>
            <a:ahLst/>
            <a:cxnLst/>
            <a:rect r="r" b="b" t="t" l="l"/>
            <a:pathLst>
              <a:path h="1315368" w="1438275">
                <a:moveTo>
                  <a:pt x="0" y="0"/>
                </a:moveTo>
                <a:lnTo>
                  <a:pt x="1438275" y="0"/>
                </a:lnTo>
                <a:lnTo>
                  <a:pt x="1438275" y="1315367"/>
                </a:lnTo>
                <a:lnTo>
                  <a:pt x="0" y="13153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F7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3352800"/>
            <a:ext cx="8324850" cy="4722495"/>
            <a:chOff x="0" y="0"/>
            <a:chExt cx="11099800" cy="629666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4737100"/>
              <a:ext cx="11099800" cy="15595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sz="2400" spc="-48" strike="noStrike" u="none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In this milestone, we simulate traffic data using Python, which is then ingested into Azure Event Hub for real-time processing. This sets the foundation for our analytics.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80975"/>
              <a:ext cx="11099800" cy="33411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500"/>
                </a:lnSpc>
                <a:spcBef>
                  <a:spcPct val="0"/>
                </a:spcBef>
              </a:pPr>
              <a:r>
                <a:rPr lang="en-US" sz="9500" spc="-190" strike="noStrike" u="none">
                  <a:solidFill>
                    <a:srgbClr val="003F7D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Simulation &amp; Ingestion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543300"/>
              <a:ext cx="11099800" cy="5181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b="true" sz="2400" spc="-48" strike="noStrike" u="none">
                  <a:solidFill>
                    <a:srgbClr val="115293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Understanding the Initial Data Flow Process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8267700" cy="10287000"/>
            <a:chOff x="0" y="0"/>
            <a:chExt cx="2177501" cy="270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7750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177501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3F7D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66750" y="666750"/>
            <a:ext cx="6886575" cy="8953500"/>
            <a:chOff x="0" y="0"/>
            <a:chExt cx="812800" cy="105675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1056752"/>
            </a:xfrm>
            <a:custGeom>
              <a:avLst/>
              <a:gdLst/>
              <a:ahLst/>
              <a:cxnLst/>
              <a:rect r="r" b="b" t="t" l="l"/>
              <a:pathLst>
                <a:path h="1056752" w="812800">
                  <a:moveTo>
                    <a:pt x="44968" y="0"/>
                  </a:moveTo>
                  <a:lnTo>
                    <a:pt x="767832" y="0"/>
                  </a:lnTo>
                  <a:cubicBezTo>
                    <a:pt x="779758" y="0"/>
                    <a:pt x="791196" y="4738"/>
                    <a:pt x="799629" y="13171"/>
                  </a:cubicBezTo>
                  <a:cubicBezTo>
                    <a:pt x="808062" y="21604"/>
                    <a:pt x="812800" y="33042"/>
                    <a:pt x="812800" y="44968"/>
                  </a:cubicBezTo>
                  <a:lnTo>
                    <a:pt x="812800" y="1011784"/>
                  </a:lnTo>
                  <a:cubicBezTo>
                    <a:pt x="812800" y="1023711"/>
                    <a:pt x="808062" y="1035148"/>
                    <a:pt x="799629" y="1043582"/>
                  </a:cubicBezTo>
                  <a:cubicBezTo>
                    <a:pt x="791196" y="1052015"/>
                    <a:pt x="779758" y="1056752"/>
                    <a:pt x="767832" y="1056752"/>
                  </a:cubicBezTo>
                  <a:lnTo>
                    <a:pt x="44968" y="1056752"/>
                  </a:lnTo>
                  <a:cubicBezTo>
                    <a:pt x="33042" y="1056752"/>
                    <a:pt x="21604" y="1052015"/>
                    <a:pt x="13171" y="1043582"/>
                  </a:cubicBezTo>
                  <a:cubicBezTo>
                    <a:pt x="4738" y="1035148"/>
                    <a:pt x="0" y="1023711"/>
                    <a:pt x="0" y="1011784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71" r="0" b="-271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5400000">
            <a:off x="6176504" y="61454"/>
            <a:ext cx="1438275" cy="1315368"/>
          </a:xfrm>
          <a:custGeom>
            <a:avLst/>
            <a:gdLst/>
            <a:ahLst/>
            <a:cxnLst/>
            <a:rect r="r" b="b" t="t" l="l"/>
            <a:pathLst>
              <a:path h="1315368" w="1438275">
                <a:moveTo>
                  <a:pt x="0" y="0"/>
                </a:moveTo>
                <a:lnTo>
                  <a:pt x="1438275" y="0"/>
                </a:lnTo>
                <a:lnTo>
                  <a:pt x="1438275" y="1315367"/>
                </a:lnTo>
                <a:lnTo>
                  <a:pt x="0" y="1315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3F7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72950" y="6666563"/>
            <a:ext cx="5448300" cy="2953687"/>
            <a:chOff x="0" y="0"/>
            <a:chExt cx="1434943" cy="7779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419850" y="6666563"/>
            <a:ext cx="5448300" cy="2953687"/>
            <a:chOff x="0" y="0"/>
            <a:chExt cx="1434943" cy="7779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6750" y="6666563"/>
            <a:ext cx="5448300" cy="2953687"/>
            <a:chOff x="0" y="0"/>
            <a:chExt cx="1434943" cy="77792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172950" y="3352800"/>
            <a:ext cx="5448300" cy="2953687"/>
            <a:chOff x="0" y="0"/>
            <a:chExt cx="1434943" cy="77792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419850" y="3352800"/>
            <a:ext cx="5448300" cy="2953687"/>
            <a:chOff x="0" y="0"/>
            <a:chExt cx="1434943" cy="7779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66750" y="3352800"/>
            <a:ext cx="5448300" cy="2953687"/>
            <a:chOff x="0" y="0"/>
            <a:chExt cx="1434943" cy="777926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082133" y="838200"/>
            <a:ext cx="14100842" cy="1120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99"/>
              </a:lnSpc>
              <a:spcBef>
                <a:spcPct val="0"/>
              </a:spcBef>
            </a:pPr>
            <a:r>
              <a:rPr lang="en-US" sz="8499" spc="-169" strike="noStrike" u="none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Milestone 1 Deliverables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42396" y="3762375"/>
            <a:ext cx="46952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Event Hub Setup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44109" y="5114544"/>
            <a:ext cx="4693581" cy="779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1"/>
              </a:lnSpc>
              <a:spcBef>
                <a:spcPct val="0"/>
              </a:spcBef>
            </a:pPr>
            <a:r>
              <a:rPr lang="en-US" sz="2370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Configure Azure Event Hub to receive streaming traffic data.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52134" y="7065661"/>
            <a:ext cx="46952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Real-Time Validation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780346" y="5114544"/>
            <a:ext cx="4751374" cy="779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1"/>
              </a:lnSpc>
              <a:spcBef>
                <a:spcPct val="0"/>
              </a:spcBef>
            </a:pPr>
            <a:r>
              <a:rPr lang="en-US" sz="2370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Establish secure access with Shared Access Signature for authorization.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6786025" y="3762375"/>
            <a:ext cx="47456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SAS Policy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794050" y="6991834"/>
            <a:ext cx="47456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Data Ingestion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574921" y="3762375"/>
            <a:ext cx="468437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SDK Setup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546346" y="5114544"/>
            <a:ext cx="4712954" cy="779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1"/>
              </a:lnSpc>
              <a:spcBef>
                <a:spcPct val="0"/>
              </a:spcBef>
            </a:pPr>
            <a:r>
              <a:rPr lang="en-US" sz="2370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Integrate Azure SDK for seamless event publishing and processing.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582946" y="7065661"/>
            <a:ext cx="468437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Monitoring Events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28700" y="8408305"/>
            <a:ext cx="4708991" cy="779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1"/>
              </a:lnSpc>
              <a:spcBef>
                <a:spcPct val="0"/>
              </a:spcBef>
            </a:pPr>
            <a:r>
              <a:rPr lang="en-US" sz="2370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Ensure validated events are correctly processed and logged in Azure.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786025" y="8408305"/>
            <a:ext cx="4708991" cy="779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1"/>
              </a:lnSpc>
              <a:spcBef>
                <a:spcPct val="0"/>
              </a:spcBef>
            </a:pPr>
            <a:r>
              <a:rPr lang="en-US" sz="2370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Stream simulated traffic data into Event Hub for analysis.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546346" y="8408305"/>
            <a:ext cx="4708991" cy="7795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081"/>
              </a:lnSpc>
              <a:spcBef>
                <a:spcPct val="0"/>
              </a:spcBef>
            </a:pPr>
            <a:r>
              <a:rPr lang="en-US" sz="2370" spc="-47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Implement monitoring tools to track data flow and detect issues.</a:t>
            </a:r>
          </a:p>
        </p:txBody>
      </p:sp>
      <p:sp>
        <p:nvSpPr>
          <p:cNvPr name="Freeform 33" id="33"/>
          <p:cNvSpPr/>
          <p:nvPr/>
        </p:nvSpPr>
        <p:spPr>
          <a:xfrm flipH="true" flipV="false" rot="0">
            <a:off x="16850868" y="692349"/>
            <a:ext cx="1876083" cy="1497455"/>
          </a:xfrm>
          <a:custGeom>
            <a:avLst/>
            <a:gdLst/>
            <a:ahLst/>
            <a:cxnLst/>
            <a:rect r="r" b="b" t="t" l="l"/>
            <a:pathLst>
              <a:path h="1497455" w="1876083">
                <a:moveTo>
                  <a:pt x="1876083" y="0"/>
                </a:moveTo>
                <a:lnTo>
                  <a:pt x="0" y="0"/>
                </a:lnTo>
                <a:lnTo>
                  <a:pt x="0" y="1497455"/>
                </a:lnTo>
                <a:lnTo>
                  <a:pt x="1876083" y="1497455"/>
                </a:lnTo>
                <a:lnTo>
                  <a:pt x="187608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3352800"/>
            <a:ext cx="8324850" cy="5113020"/>
            <a:chOff x="0" y="0"/>
            <a:chExt cx="11099800" cy="681736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4737100"/>
              <a:ext cx="11099800" cy="20802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sz="2400" spc="-48" strike="noStrike" u="none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Azure Stream Analytics enables real-time processing of traffic data, allowing for immediate anomaly detection and insights. This enhances decision-making and response strategies in smart traffic management systems.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80975"/>
              <a:ext cx="11099800" cy="33411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500"/>
                </a:lnSpc>
                <a:spcBef>
                  <a:spcPct val="0"/>
                </a:spcBef>
              </a:pPr>
              <a:r>
                <a:rPr lang="en-US" sz="9500" spc="-190" strike="noStrike" u="none">
                  <a:solidFill>
                    <a:srgbClr val="003F7D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Real-Time Processing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543300"/>
              <a:ext cx="11099800" cy="5181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b="true" sz="2400" spc="-48" strike="noStrike" u="none">
                  <a:solidFill>
                    <a:srgbClr val="115293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Analyzing Traffic Data Instantaneously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8267700" cy="10287000"/>
            <a:chOff x="0" y="0"/>
            <a:chExt cx="2177501" cy="27093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17750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177501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6699CC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66750" y="666750"/>
            <a:ext cx="6886575" cy="8953500"/>
            <a:chOff x="0" y="0"/>
            <a:chExt cx="812800" cy="105675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1056752"/>
            </a:xfrm>
            <a:custGeom>
              <a:avLst/>
              <a:gdLst/>
              <a:ahLst/>
              <a:cxnLst/>
              <a:rect r="r" b="b" t="t" l="l"/>
              <a:pathLst>
                <a:path h="1056752" w="812800">
                  <a:moveTo>
                    <a:pt x="44968" y="0"/>
                  </a:moveTo>
                  <a:lnTo>
                    <a:pt x="767832" y="0"/>
                  </a:lnTo>
                  <a:cubicBezTo>
                    <a:pt x="779758" y="0"/>
                    <a:pt x="791196" y="4738"/>
                    <a:pt x="799629" y="13171"/>
                  </a:cubicBezTo>
                  <a:cubicBezTo>
                    <a:pt x="808062" y="21604"/>
                    <a:pt x="812800" y="33042"/>
                    <a:pt x="812800" y="44968"/>
                  </a:cubicBezTo>
                  <a:lnTo>
                    <a:pt x="812800" y="1011784"/>
                  </a:lnTo>
                  <a:cubicBezTo>
                    <a:pt x="812800" y="1023711"/>
                    <a:pt x="808062" y="1035148"/>
                    <a:pt x="799629" y="1043582"/>
                  </a:cubicBezTo>
                  <a:cubicBezTo>
                    <a:pt x="791196" y="1052015"/>
                    <a:pt x="779758" y="1056752"/>
                    <a:pt x="767832" y="1056752"/>
                  </a:cubicBezTo>
                  <a:lnTo>
                    <a:pt x="44968" y="1056752"/>
                  </a:lnTo>
                  <a:cubicBezTo>
                    <a:pt x="33042" y="1056752"/>
                    <a:pt x="21604" y="1052015"/>
                    <a:pt x="13171" y="1043582"/>
                  </a:cubicBezTo>
                  <a:cubicBezTo>
                    <a:pt x="4738" y="1035148"/>
                    <a:pt x="0" y="1023711"/>
                    <a:pt x="0" y="1011784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71" r="0" b="-271"/>
              </a:stretch>
            </a:blipFill>
          </p:spPr>
        </p:sp>
      </p:grpSp>
      <p:sp>
        <p:nvSpPr>
          <p:cNvPr name="Freeform 11" id="11"/>
          <p:cNvSpPr/>
          <p:nvPr/>
        </p:nvSpPr>
        <p:spPr>
          <a:xfrm flipH="false" flipV="false" rot="5400000">
            <a:off x="6176504" y="61454"/>
            <a:ext cx="1438275" cy="1315368"/>
          </a:xfrm>
          <a:custGeom>
            <a:avLst/>
            <a:gdLst/>
            <a:ahLst/>
            <a:cxnLst/>
            <a:rect r="r" b="b" t="t" l="l"/>
            <a:pathLst>
              <a:path h="1315368" w="1438275">
                <a:moveTo>
                  <a:pt x="0" y="0"/>
                </a:moveTo>
                <a:lnTo>
                  <a:pt x="1438275" y="0"/>
                </a:lnTo>
                <a:lnTo>
                  <a:pt x="1438275" y="1315367"/>
                </a:lnTo>
                <a:lnTo>
                  <a:pt x="0" y="131536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0F7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473009" y="666750"/>
            <a:ext cx="9148241" cy="8953500"/>
            <a:chOff x="0" y="0"/>
            <a:chExt cx="2409413" cy="23581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9413" cy="2358124"/>
            </a:xfrm>
            <a:custGeom>
              <a:avLst/>
              <a:gdLst/>
              <a:ahLst/>
              <a:cxnLst/>
              <a:rect r="r" b="b" t="t" l="l"/>
              <a:pathLst>
                <a:path h="2358124" w="2409413">
                  <a:moveTo>
                    <a:pt x="33851" y="0"/>
                  </a:moveTo>
                  <a:lnTo>
                    <a:pt x="2375562" y="0"/>
                  </a:lnTo>
                  <a:cubicBezTo>
                    <a:pt x="2394258" y="0"/>
                    <a:pt x="2409413" y="15156"/>
                    <a:pt x="2409413" y="33851"/>
                  </a:cubicBezTo>
                  <a:lnTo>
                    <a:pt x="2409413" y="2324272"/>
                  </a:lnTo>
                  <a:cubicBezTo>
                    <a:pt x="2409413" y="2342968"/>
                    <a:pt x="2394258" y="2358124"/>
                    <a:pt x="2375562" y="2358124"/>
                  </a:cubicBezTo>
                  <a:lnTo>
                    <a:pt x="33851" y="2358124"/>
                  </a:lnTo>
                  <a:cubicBezTo>
                    <a:pt x="24873" y="2358124"/>
                    <a:pt x="16263" y="2354557"/>
                    <a:pt x="9915" y="2348209"/>
                  </a:cubicBezTo>
                  <a:cubicBezTo>
                    <a:pt x="3566" y="2341861"/>
                    <a:pt x="0" y="2333250"/>
                    <a:pt x="0" y="2324272"/>
                  </a:cubicBezTo>
                  <a:lnTo>
                    <a:pt x="0" y="33851"/>
                  </a:lnTo>
                  <a:cubicBezTo>
                    <a:pt x="0" y="15156"/>
                    <a:pt x="15156" y="0"/>
                    <a:pt x="33851" y="0"/>
                  </a:cubicBezTo>
                  <a:close/>
                </a:path>
              </a:pathLst>
            </a:custGeom>
            <a:solidFill>
              <a:srgbClr val="003F7D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409413" cy="23866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66750" y="666750"/>
            <a:ext cx="6886575" cy="3048001"/>
            <a:chOff x="0" y="0"/>
            <a:chExt cx="9182100" cy="406400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3545841"/>
              <a:ext cx="9182100" cy="5181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b="true" sz="2400" spc="-48" strike="noStrike" u="none">
                  <a:solidFill>
                    <a:srgbClr val="6699CC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Overview of traffic anomaly detection rules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71450"/>
              <a:ext cx="9182100" cy="29866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499"/>
                </a:lnSpc>
                <a:spcBef>
                  <a:spcPct val="0"/>
                </a:spcBef>
              </a:pPr>
              <a:r>
                <a:rPr lang="en-US" sz="8499" spc="-169" strike="noStrike" u="none">
                  <a:solidFill>
                    <a:srgbClr val="003F7D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Detection Logic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296400" y="1562100"/>
            <a:ext cx="6886575" cy="903605"/>
            <a:chOff x="0" y="0"/>
            <a:chExt cx="9182100" cy="120480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9182100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trike="noStrike" u="none">
                  <a:solidFill>
                    <a:srgbClr val="6699CC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Congestion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86646"/>
              <a:ext cx="9182100" cy="5181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sz="2400" spc="-48" strike="noStrike" u="none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Identified when traffic volume exceeds 25 vehicles.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296400" y="3354706"/>
            <a:ext cx="6886575" cy="903605"/>
            <a:chOff x="0" y="0"/>
            <a:chExt cx="9182100" cy="120480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9182100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trike="noStrike" u="none">
                  <a:solidFill>
                    <a:srgbClr val="6699CC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High Speed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686646"/>
              <a:ext cx="9182100" cy="5181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sz="2400" spc="-48" strike="noStrike" u="none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Detected when speed readings exceed 100 km/h.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296400" y="5144135"/>
            <a:ext cx="6886575" cy="1294130"/>
            <a:chOff x="0" y="0"/>
            <a:chExt cx="9182100" cy="1725506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28575"/>
              <a:ext cx="9182100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trike="noStrike" u="none">
                  <a:solidFill>
                    <a:srgbClr val="6699CC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Accident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686646"/>
              <a:ext cx="9182100" cy="10388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sz="2400" spc="-48" strike="noStrike" u="none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Noted if speed drops below 40 km/h during bad weather.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296400" y="6933565"/>
            <a:ext cx="6886575" cy="1294130"/>
            <a:chOff x="0" y="0"/>
            <a:chExt cx="9182100" cy="1725506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28575"/>
              <a:ext cx="9182100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sz="3000" strike="noStrike" u="none">
                  <a:solidFill>
                    <a:srgbClr val="6699CC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Real-Time Insights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686646"/>
              <a:ext cx="9182100" cy="10388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sz="2400" spc="-48" strike="noStrike" u="none">
                  <a:solidFill>
                    <a:srgbClr val="FFFFFF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Generated to enhance traffic management and safety.</a:t>
              </a: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-700808" y="6607510"/>
            <a:ext cx="3459016" cy="4461104"/>
          </a:xfrm>
          <a:custGeom>
            <a:avLst/>
            <a:gdLst/>
            <a:ahLst/>
            <a:cxnLst/>
            <a:rect r="r" b="b" t="t" l="l"/>
            <a:pathLst>
              <a:path h="4461104" w="3459016">
                <a:moveTo>
                  <a:pt x="0" y="0"/>
                </a:moveTo>
                <a:lnTo>
                  <a:pt x="3459016" y="0"/>
                </a:lnTo>
                <a:lnTo>
                  <a:pt x="3459016" y="4461105"/>
                </a:lnTo>
                <a:lnTo>
                  <a:pt x="0" y="4461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3F7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321886" y="6666563"/>
            <a:ext cx="8323430" cy="2953687"/>
            <a:chOff x="0" y="0"/>
            <a:chExt cx="2192179" cy="7779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92179" cy="777926"/>
            </a:xfrm>
            <a:custGeom>
              <a:avLst/>
              <a:gdLst/>
              <a:ahLst/>
              <a:cxnLst/>
              <a:rect r="r" b="b" t="t" l="l"/>
              <a:pathLst>
                <a:path h="777926" w="2192179">
                  <a:moveTo>
                    <a:pt x="37205" y="0"/>
                  </a:moveTo>
                  <a:lnTo>
                    <a:pt x="2154974" y="0"/>
                  </a:lnTo>
                  <a:cubicBezTo>
                    <a:pt x="2164841" y="0"/>
                    <a:pt x="2174305" y="3920"/>
                    <a:pt x="2181282" y="10897"/>
                  </a:cubicBezTo>
                  <a:cubicBezTo>
                    <a:pt x="2188259" y="17875"/>
                    <a:pt x="2192179" y="27338"/>
                    <a:pt x="2192179" y="37205"/>
                  </a:cubicBezTo>
                  <a:lnTo>
                    <a:pt x="2192179" y="740720"/>
                  </a:lnTo>
                  <a:cubicBezTo>
                    <a:pt x="2192179" y="750588"/>
                    <a:pt x="2188259" y="760051"/>
                    <a:pt x="2181282" y="767029"/>
                  </a:cubicBezTo>
                  <a:cubicBezTo>
                    <a:pt x="2174305" y="774006"/>
                    <a:pt x="2164841" y="777926"/>
                    <a:pt x="2154974" y="777926"/>
                  </a:cubicBezTo>
                  <a:lnTo>
                    <a:pt x="37205" y="777926"/>
                  </a:lnTo>
                  <a:cubicBezTo>
                    <a:pt x="16657" y="777926"/>
                    <a:pt x="0" y="761268"/>
                    <a:pt x="0" y="740720"/>
                  </a:cubicBezTo>
                  <a:lnTo>
                    <a:pt x="0" y="37205"/>
                  </a:lnTo>
                  <a:cubicBezTo>
                    <a:pt x="0" y="16657"/>
                    <a:pt x="16657" y="0"/>
                    <a:pt x="37205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192179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66750" y="6666563"/>
            <a:ext cx="8324850" cy="2953687"/>
            <a:chOff x="0" y="0"/>
            <a:chExt cx="2192553" cy="77792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192553" cy="777926"/>
            </a:xfrm>
            <a:custGeom>
              <a:avLst/>
              <a:gdLst/>
              <a:ahLst/>
              <a:cxnLst/>
              <a:rect r="r" b="b" t="t" l="l"/>
              <a:pathLst>
                <a:path h="777926" w="2192553">
                  <a:moveTo>
                    <a:pt x="37199" y="0"/>
                  </a:moveTo>
                  <a:lnTo>
                    <a:pt x="2155354" y="0"/>
                  </a:lnTo>
                  <a:cubicBezTo>
                    <a:pt x="2165220" y="0"/>
                    <a:pt x="2174682" y="3919"/>
                    <a:pt x="2181658" y="10895"/>
                  </a:cubicBezTo>
                  <a:cubicBezTo>
                    <a:pt x="2188634" y="17872"/>
                    <a:pt x="2192553" y="27333"/>
                    <a:pt x="2192553" y="37199"/>
                  </a:cubicBezTo>
                  <a:lnTo>
                    <a:pt x="2192553" y="740727"/>
                  </a:lnTo>
                  <a:cubicBezTo>
                    <a:pt x="2192553" y="750592"/>
                    <a:pt x="2188634" y="760054"/>
                    <a:pt x="2181658" y="767030"/>
                  </a:cubicBezTo>
                  <a:cubicBezTo>
                    <a:pt x="2174682" y="774007"/>
                    <a:pt x="2165220" y="777926"/>
                    <a:pt x="2155354" y="777926"/>
                  </a:cubicBezTo>
                  <a:lnTo>
                    <a:pt x="37199" y="777926"/>
                  </a:lnTo>
                  <a:cubicBezTo>
                    <a:pt x="27333" y="777926"/>
                    <a:pt x="17872" y="774007"/>
                    <a:pt x="10895" y="767030"/>
                  </a:cubicBezTo>
                  <a:cubicBezTo>
                    <a:pt x="3919" y="760054"/>
                    <a:pt x="0" y="750592"/>
                    <a:pt x="0" y="740727"/>
                  </a:cubicBezTo>
                  <a:lnTo>
                    <a:pt x="0" y="37199"/>
                  </a:lnTo>
                  <a:cubicBezTo>
                    <a:pt x="0" y="27333"/>
                    <a:pt x="3919" y="17872"/>
                    <a:pt x="10895" y="10895"/>
                  </a:cubicBezTo>
                  <a:cubicBezTo>
                    <a:pt x="17872" y="3919"/>
                    <a:pt x="27333" y="0"/>
                    <a:pt x="3719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219255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197016" y="3352800"/>
            <a:ext cx="5448300" cy="2953687"/>
            <a:chOff x="0" y="0"/>
            <a:chExt cx="1434943" cy="77792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431296" y="3352800"/>
            <a:ext cx="5448300" cy="2953687"/>
            <a:chOff x="0" y="0"/>
            <a:chExt cx="1434943" cy="77792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66750" y="3352800"/>
            <a:ext cx="5448300" cy="2953687"/>
            <a:chOff x="0" y="0"/>
            <a:chExt cx="1434943" cy="77792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434943" cy="777926"/>
            </a:xfrm>
            <a:custGeom>
              <a:avLst/>
              <a:gdLst/>
              <a:ahLst/>
              <a:cxnLst/>
              <a:rect r="r" b="b" t="t" l="l"/>
              <a:pathLst>
                <a:path h="777926" w="1434943">
                  <a:moveTo>
                    <a:pt x="56839" y="0"/>
                  </a:moveTo>
                  <a:lnTo>
                    <a:pt x="1378104" y="0"/>
                  </a:lnTo>
                  <a:cubicBezTo>
                    <a:pt x="1409495" y="0"/>
                    <a:pt x="1434943" y="25448"/>
                    <a:pt x="1434943" y="56839"/>
                  </a:cubicBezTo>
                  <a:lnTo>
                    <a:pt x="1434943" y="721087"/>
                  </a:lnTo>
                  <a:cubicBezTo>
                    <a:pt x="1434943" y="752478"/>
                    <a:pt x="1409495" y="777926"/>
                    <a:pt x="1378104" y="777926"/>
                  </a:cubicBezTo>
                  <a:lnTo>
                    <a:pt x="56839" y="777926"/>
                  </a:lnTo>
                  <a:cubicBezTo>
                    <a:pt x="25448" y="777926"/>
                    <a:pt x="0" y="752478"/>
                    <a:pt x="0" y="721087"/>
                  </a:cubicBezTo>
                  <a:lnTo>
                    <a:pt x="0" y="56839"/>
                  </a:lnTo>
                  <a:cubicBezTo>
                    <a:pt x="0" y="25448"/>
                    <a:pt x="25448" y="0"/>
                    <a:pt x="56839" y="0"/>
                  </a:cubicBezTo>
                  <a:close/>
                </a:path>
              </a:pathLst>
            </a:custGeom>
            <a:solidFill>
              <a:srgbClr val="FFFFFF"/>
            </a:solidFill>
            <a:ln w="285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1434943" cy="8065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042396" y="3751897"/>
            <a:ext cx="46952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Power BI Dataset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44109" y="4714875"/>
            <a:ext cx="4693581" cy="1179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 spc="-48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The dataset provides real-time visualizations for traffic insights and trends.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44109" y="7065661"/>
            <a:ext cx="757184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Real-Time Monitoring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28700" y="8399161"/>
            <a:ext cx="7448355" cy="788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 spc="-48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Continuous tracking of traffic health and anomaly detection occurs seamlessly.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780346" y="5105400"/>
            <a:ext cx="4751374" cy="788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 spc="-48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This storage solution handles large volumes of traffic data efficiently.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786025" y="3772852"/>
            <a:ext cx="4745694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Data Lake Gen2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752102" y="8399161"/>
            <a:ext cx="7448355" cy="788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 spc="-48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Historical insights are stored for trend analysis and future modeling.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9752102" y="7065661"/>
            <a:ext cx="5093571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Historical Data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574921" y="3751897"/>
            <a:ext cx="4684379" cy="485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sz="3000" strike="noStrike" u="none">
                <a:solidFill>
                  <a:srgbClr val="115293"/>
                </a:solidFill>
                <a:latin typeface="Cooper BT Medium"/>
                <a:ea typeface="Cooper BT Medium"/>
                <a:cs typeface="Cooper BT Medium"/>
                <a:sym typeface="Cooper BT Medium"/>
              </a:rPr>
              <a:t>Validated Events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546346" y="5105400"/>
            <a:ext cx="4712954" cy="788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20"/>
              </a:lnSpc>
              <a:spcBef>
                <a:spcPct val="0"/>
              </a:spcBef>
            </a:pPr>
            <a:r>
              <a:rPr lang="en-US" sz="2400" spc="-48" strike="noStrike" u="none">
                <a:solidFill>
                  <a:srgbClr val="003F7D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Events are confirmed and ready for further analysis and processing.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105025" y="838200"/>
            <a:ext cx="14077950" cy="11207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499"/>
              </a:lnSpc>
              <a:spcBef>
                <a:spcPct val="0"/>
              </a:spcBef>
            </a:pPr>
            <a:r>
              <a:rPr lang="en-US" sz="8499" spc="-169" strike="noStrike" u="none">
                <a:solidFill>
                  <a:srgbClr val="FFFFFF"/>
                </a:solidFill>
                <a:latin typeface="Cooper BT Light"/>
                <a:ea typeface="Cooper BT Light"/>
                <a:cs typeface="Cooper BT Light"/>
                <a:sym typeface="Cooper BT Light"/>
              </a:rPr>
              <a:t>Milestone 2 Outputs</a:t>
            </a:r>
          </a:p>
        </p:txBody>
      </p:sp>
      <p:sp>
        <p:nvSpPr>
          <p:cNvPr name="Freeform 28" id="28"/>
          <p:cNvSpPr/>
          <p:nvPr/>
        </p:nvSpPr>
        <p:spPr>
          <a:xfrm flipH="true" flipV="false" rot="0">
            <a:off x="16850868" y="692349"/>
            <a:ext cx="1876083" cy="1497455"/>
          </a:xfrm>
          <a:custGeom>
            <a:avLst/>
            <a:gdLst/>
            <a:ahLst/>
            <a:cxnLst/>
            <a:rect r="r" b="b" t="t" l="l"/>
            <a:pathLst>
              <a:path h="1497455" w="1876083">
                <a:moveTo>
                  <a:pt x="1876083" y="0"/>
                </a:moveTo>
                <a:lnTo>
                  <a:pt x="0" y="0"/>
                </a:lnTo>
                <a:lnTo>
                  <a:pt x="0" y="1497455"/>
                </a:lnTo>
                <a:lnTo>
                  <a:pt x="1876083" y="1497455"/>
                </a:lnTo>
                <a:lnTo>
                  <a:pt x="1876083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8267700" cy="10287000"/>
            <a:chOff x="0" y="0"/>
            <a:chExt cx="217750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7750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177501">
                  <a:moveTo>
                    <a:pt x="0" y="0"/>
                  </a:moveTo>
                  <a:lnTo>
                    <a:pt x="2177501" y="0"/>
                  </a:lnTo>
                  <a:lnTo>
                    <a:pt x="217750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6699C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177501" cy="27379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66750" y="5524049"/>
            <a:ext cx="6886575" cy="4096201"/>
            <a:chOff x="0" y="0"/>
            <a:chExt cx="1366488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66488" cy="812800"/>
            </a:xfrm>
            <a:custGeom>
              <a:avLst/>
              <a:gdLst/>
              <a:ahLst/>
              <a:cxnLst/>
              <a:rect r="r" b="b" t="t" l="l"/>
              <a:pathLst>
                <a:path h="812800" w="1366488">
                  <a:moveTo>
                    <a:pt x="44968" y="0"/>
                  </a:moveTo>
                  <a:lnTo>
                    <a:pt x="1321519" y="0"/>
                  </a:lnTo>
                  <a:cubicBezTo>
                    <a:pt x="1333446" y="0"/>
                    <a:pt x="1344884" y="4738"/>
                    <a:pt x="1353317" y="13171"/>
                  </a:cubicBezTo>
                  <a:cubicBezTo>
                    <a:pt x="1361750" y="21604"/>
                    <a:pt x="1366488" y="33042"/>
                    <a:pt x="1366488" y="44968"/>
                  </a:cubicBezTo>
                  <a:lnTo>
                    <a:pt x="1366488" y="767832"/>
                  </a:lnTo>
                  <a:cubicBezTo>
                    <a:pt x="1366488" y="779758"/>
                    <a:pt x="1361750" y="791196"/>
                    <a:pt x="1353317" y="799629"/>
                  </a:cubicBezTo>
                  <a:cubicBezTo>
                    <a:pt x="1344884" y="808062"/>
                    <a:pt x="1333446" y="812800"/>
                    <a:pt x="1321519" y="812800"/>
                  </a:cubicBezTo>
                  <a:lnTo>
                    <a:pt x="44968" y="812800"/>
                  </a:lnTo>
                  <a:cubicBezTo>
                    <a:pt x="33042" y="812800"/>
                    <a:pt x="21604" y="808062"/>
                    <a:pt x="13171" y="799629"/>
                  </a:cubicBezTo>
                  <a:cubicBezTo>
                    <a:pt x="4738" y="791196"/>
                    <a:pt x="0" y="779758"/>
                    <a:pt x="0" y="767832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2"/>
              <a:stretch>
                <a:fillRect l="-89" t="0" r="-89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666750" y="666750"/>
            <a:ext cx="6886575" cy="4094128"/>
            <a:chOff x="0" y="0"/>
            <a:chExt cx="136718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67180" cy="812800"/>
            </a:xfrm>
            <a:custGeom>
              <a:avLst/>
              <a:gdLst/>
              <a:ahLst/>
              <a:cxnLst/>
              <a:rect r="r" b="b" t="t" l="l"/>
              <a:pathLst>
                <a:path h="812800" w="1367180">
                  <a:moveTo>
                    <a:pt x="44968" y="0"/>
                  </a:moveTo>
                  <a:lnTo>
                    <a:pt x="1322211" y="0"/>
                  </a:lnTo>
                  <a:cubicBezTo>
                    <a:pt x="1334138" y="0"/>
                    <a:pt x="1345576" y="4738"/>
                    <a:pt x="1354009" y="13171"/>
                  </a:cubicBezTo>
                  <a:cubicBezTo>
                    <a:pt x="1362442" y="21604"/>
                    <a:pt x="1367180" y="33042"/>
                    <a:pt x="1367180" y="44968"/>
                  </a:cubicBezTo>
                  <a:lnTo>
                    <a:pt x="1367180" y="767832"/>
                  </a:lnTo>
                  <a:cubicBezTo>
                    <a:pt x="1367180" y="779758"/>
                    <a:pt x="1362442" y="791196"/>
                    <a:pt x="1354009" y="799629"/>
                  </a:cubicBezTo>
                  <a:cubicBezTo>
                    <a:pt x="1345576" y="808062"/>
                    <a:pt x="1334138" y="812800"/>
                    <a:pt x="1322211" y="812800"/>
                  </a:cubicBezTo>
                  <a:lnTo>
                    <a:pt x="44968" y="812800"/>
                  </a:lnTo>
                  <a:cubicBezTo>
                    <a:pt x="33042" y="812800"/>
                    <a:pt x="21604" y="808062"/>
                    <a:pt x="13171" y="799629"/>
                  </a:cubicBezTo>
                  <a:cubicBezTo>
                    <a:pt x="4738" y="791196"/>
                    <a:pt x="0" y="779758"/>
                    <a:pt x="0" y="767832"/>
                  </a:cubicBezTo>
                  <a:lnTo>
                    <a:pt x="0" y="44968"/>
                  </a:lnTo>
                  <a:cubicBezTo>
                    <a:pt x="0" y="33042"/>
                    <a:pt x="4738" y="21604"/>
                    <a:pt x="13171" y="13171"/>
                  </a:cubicBezTo>
                  <a:cubicBezTo>
                    <a:pt x="21604" y="4738"/>
                    <a:pt x="33042" y="0"/>
                    <a:pt x="44968" y="0"/>
                  </a:cubicBezTo>
                  <a:close/>
                </a:path>
              </a:pathLst>
            </a:custGeom>
            <a:blipFill>
              <a:blip r:embed="rId3"/>
              <a:stretch>
                <a:fillRect l="-63" t="0" r="-63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9296400" y="3352800"/>
            <a:ext cx="8324850" cy="4217670"/>
            <a:chOff x="0" y="0"/>
            <a:chExt cx="11099800" cy="562356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3543300"/>
              <a:ext cx="11099800" cy="20802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20"/>
                </a:lnSpc>
              </a:pPr>
              <a:r>
                <a:rPr lang="en-US" sz="2400" spc="-48" strike="noStrike" u="none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This milestone focuses on the </a:t>
              </a:r>
              <a:r>
                <a:rPr lang="en-US" b="true" sz="2400" spc="-48" strike="noStrike" u="none">
                  <a:solidFill>
                    <a:srgbClr val="003F7D"/>
                  </a:solidFill>
                  <a:latin typeface="TT Interphases Bold"/>
                  <a:ea typeface="TT Interphases Bold"/>
                  <a:cs typeface="TT Interphases Bold"/>
                  <a:sym typeface="TT Interphases Bold"/>
                </a:rPr>
                <a:t>visualization of traffic data</a:t>
              </a:r>
              <a:r>
                <a:rPr lang="en-US" sz="2400" spc="-48" strike="noStrike" u="none">
                  <a:solidFill>
                    <a:srgbClr val="003F7D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 through interactive dashboards, providing instant insights and alerts to enhance decision-making for urban traffic management.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80975"/>
              <a:ext cx="11099800" cy="33411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500"/>
                </a:lnSpc>
                <a:spcBef>
                  <a:spcPct val="0"/>
                </a:spcBef>
              </a:pPr>
              <a:r>
                <a:rPr lang="en-US" sz="9500" spc="-190" strike="noStrike" u="none">
                  <a:solidFill>
                    <a:srgbClr val="003F7D"/>
                  </a:solidFill>
                  <a:latin typeface="Cooper BT Light"/>
                  <a:ea typeface="Cooper BT Light"/>
                  <a:cs typeface="Cooper BT Light"/>
                  <a:sym typeface="Cooper BT Light"/>
                </a:rPr>
                <a:t>Dashboard &amp; Alerting</a:t>
              </a: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0" y="4866365"/>
            <a:ext cx="1438275" cy="1315368"/>
          </a:xfrm>
          <a:custGeom>
            <a:avLst/>
            <a:gdLst/>
            <a:ahLst/>
            <a:cxnLst/>
            <a:rect r="r" b="b" t="t" l="l"/>
            <a:pathLst>
              <a:path h="1315368" w="1438275">
                <a:moveTo>
                  <a:pt x="0" y="0"/>
                </a:moveTo>
                <a:lnTo>
                  <a:pt x="1438275" y="0"/>
                </a:lnTo>
                <a:lnTo>
                  <a:pt x="1438275" y="1315368"/>
                </a:lnTo>
                <a:lnTo>
                  <a:pt x="0" y="13153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عرض تقديمي - Real-Time Traffic Analytics</dc:description>
  <dc:identifier>DAG6MEEXK6g</dc:identifier>
  <dcterms:modified xsi:type="dcterms:W3CDTF">2011-08-01T06:04:30Z</dcterms:modified>
  <cp:revision>1</cp:revision>
  <dc:title>عرض تقديمي - Real-Time Traffic Analytics</dc:title>
</cp:coreProperties>
</file>

<file path=docProps/thumbnail.jpeg>
</file>